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AAE796-D5F8-41AB-AA5A-8C63D8CD7DFD}">
  <a:tblStyle styleId="{1FAAE796-D5F8-41AB-AA5A-8C63D8CD7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0257090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0257090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min talk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2997a82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2997a82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practicality this was harder to get a definition of than I ralised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02570900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02570900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the ref + What TLS SNI 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2997a82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2997a82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2997a82f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2997a82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02570900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02570900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02570900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702570900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04c6c3a8b_2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04c6c3a8b_2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of potential account suspension regarding AWS Service Terms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04c6c3a8b_2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04c6c3a8b_2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practicality this was harder to get a definition of than I ralised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04c6c3a8b_2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04c6c3a8b_2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04c6c3a8b_2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04c6c3a8b_2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</a:t>
            </a:r>
            <a:r>
              <a:rPr lang="en-GB"/>
              <a:t> cloudfront random domains and CDN subdomains, difficult for defenders to work out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d9116c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d9116c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04c6c3a8b_2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704c6c3a8b_2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0d9116cd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70d9116cd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4c6c3a8b_2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04c6c3a8b_2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04c6c3a8b_2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704c6c3a8b_2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2997a82f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72997a82f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704c6c3a8b_2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704c6c3a8b_2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poshc2 causing us to run around circles because it was a connect </a:t>
            </a:r>
            <a:r>
              <a:rPr lang="en-GB"/>
              <a:t>proxy</a:t>
            </a:r>
            <a:r>
              <a:rPr lang="en-GB"/>
              <a:t> request for a domain owning to a finance company which was not fully </a:t>
            </a:r>
            <a:r>
              <a:rPr lang="en-GB"/>
              <a:t>incepted</a:t>
            </a:r>
            <a:r>
              <a:rPr lang="en-GB"/>
              <a:t> and then it was able to access the host./ You can use certificate pinning to detect </a:t>
            </a:r>
            <a:r>
              <a:rPr lang="en-GB"/>
              <a:t>changed in your C2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0d9116cd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70d9116cd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0e1cdba1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70e1cdba1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10e830749_9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10e830749_9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10e830749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710e830749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10e830749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10e830749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is a lot to cover in these slides, they will be </a:t>
            </a:r>
            <a:r>
              <a:rPr lang="en-GB"/>
              <a:t>available</a:t>
            </a:r>
            <a:r>
              <a:rPr lang="en-GB"/>
              <a:t> at the end, we can get through it together you can wlays go back through the slides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0e830749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710e830749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2997a82f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2997a82f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2997a82f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72997a82f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10e830749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10e830749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10e830749_9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10e830749_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72997a82f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72997a82f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710e830749_9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710e830749_9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0e830749_9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10e830749_9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2997a82f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2997a82f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2997a82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2997a82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02570900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02570900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practicality this was harder to get a definition of than I ralised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72997a82f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72997a82f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2997a82f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2997a82f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72997a82f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72997a82f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710e830749_9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710e830749_9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0687f70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0687f70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10e830749_9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10e830749_9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70687f70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70687f70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04c6c3a8b_2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04c6c3a8b_2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04c6c3a8b_2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04c6c3a8b_2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practicality this was harder to get a definition of than I ralised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2997a82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2997a82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practicality this was harder to get a definition of than I ralised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02570900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02570900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in a hostile network </a:t>
            </a:r>
            <a:r>
              <a:rPr lang="en-GB"/>
              <a:t>environment</a:t>
            </a:r>
            <a:r>
              <a:rPr lang="en-GB"/>
              <a:t> then you can connect to these service and access stuff like signal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2997a82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2997a82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in a hostile network environment then you can connect to these service and access stuff like signal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Relationship Id="rId6" Type="http://schemas.openxmlformats.org/officeDocument/2006/relationships/hyperlink" Target="http://google.com" TargetMode="External"/><Relationship Id="rId7" Type="http://schemas.openxmlformats.org/officeDocument/2006/relationships/hyperlink" Target="http://evil.co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9" Type="http://schemas.openxmlformats.org/officeDocument/2006/relationships/image" Target="../media/image15.png"/><Relationship Id="rId5" Type="http://schemas.openxmlformats.org/officeDocument/2006/relationships/image" Target="../media/image5.jpg"/><Relationship Id="rId6" Type="http://schemas.openxmlformats.org/officeDocument/2006/relationships/hyperlink" Target="http://google.com" TargetMode="External"/><Relationship Id="rId7" Type="http://schemas.openxmlformats.org/officeDocument/2006/relationships/hyperlink" Target="http://evil.com" TargetMode="External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Relationship Id="rId6" Type="http://schemas.openxmlformats.org/officeDocument/2006/relationships/hyperlink" Target="https://github.com/nettitude/PoshC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omcope.com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Relationship Id="rId6" Type="http://schemas.openxmlformats.org/officeDocument/2006/relationships/hyperlink" Target="http://google.com" TargetMode="External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log.cloudflare.com/encrypted-client-hello/" TargetMode="External"/><Relationship Id="rId4" Type="http://schemas.openxmlformats.org/officeDocument/2006/relationships/image" Target="../media/image21.gif"/><Relationship Id="rId5" Type="http://schemas.openxmlformats.org/officeDocument/2006/relationships/image" Target="../media/image2.gif"/><Relationship Id="rId6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Relationship Id="rId6" Type="http://schemas.openxmlformats.org/officeDocument/2006/relationships/hyperlink" Target="https://www.usenix.org/" TargetMode="External"/><Relationship Id="rId7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.gif"/><Relationship Id="rId5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karthikaS03/DomainFrontingDiscovery" TargetMode="External"/><Relationship Id="rId4" Type="http://schemas.openxmlformats.org/officeDocument/2006/relationships/hyperlink" Target="http://xyz.bunnycdn.com" TargetMode="External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ogs.com" TargetMode="External"/><Relationship Id="rId4" Type="http://schemas.openxmlformats.org/officeDocument/2006/relationships/hyperlink" Target="http://dogs.bunnycdn.com" TargetMode="External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ogs.com" TargetMode="External"/><Relationship Id="rId4" Type="http://schemas.openxmlformats.org/officeDocument/2006/relationships/hyperlink" Target="http://cats.com" TargetMode="External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copethomas/defcon-33-domain-fronting" TargetMode="External"/><Relationship Id="rId4" Type="http://schemas.openxmlformats.org/officeDocument/2006/relationships/hyperlink" Target="https://github.com/copethomas/DomainFrontingDiscovery" TargetMode="External"/><Relationship Id="rId5" Type="http://schemas.openxmlformats.org/officeDocument/2006/relationships/hyperlink" Target="http://www.lloydsbank.com" TargetMode="External"/><Relationship Id="rId6" Type="http://schemas.openxmlformats.org/officeDocument/2006/relationships/hyperlink" Target="http://s5933.cdn.lloydsbanking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iptoasn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ommoncrawl.org/" TargetMode="External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39175"/>
            <a:ext cx="8520600" cy="26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80"/>
              <a:t>“</a:t>
            </a:r>
            <a:r>
              <a:rPr lang="en-GB" sz="3380"/>
              <a:t>Domain Fronting in 2025: A retro analysis</a:t>
            </a:r>
            <a:r>
              <a:rPr lang="en-GB" sz="3380"/>
              <a:t>”</a:t>
            </a:r>
            <a:endParaRPr sz="33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3100" y="3672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ct val="64285"/>
              <a:buFont typeface="Roboto"/>
              <a:buChar char="-"/>
            </a:pPr>
            <a:r>
              <a:rPr lang="en-GB">
                <a:solidFill>
                  <a:srgbClr val="CCCCCC"/>
                </a:solidFill>
              </a:rPr>
              <a:t>DEFCON33 @ Malware Village  (2025-08-08) ~ Presented by Tom Cope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</a:rPr>
              <a:t>(warning: this presentation and content was entirely human generated)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2916900" y="2050650"/>
            <a:ext cx="3627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“Domain Fronting”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Classic: TLS SNI and Host </a:t>
            </a:r>
            <a:r>
              <a:rPr lang="en-GB"/>
              <a:t>Mismatch</a:t>
            </a:r>
            <a:endParaRPr/>
          </a:p>
        </p:txBody>
      </p:sp>
      <p:pic>
        <p:nvPicPr>
          <p:cNvPr id="158" name="Google Shape;158;p23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160" name="Google Shape;160;p23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😊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163" name="Google Shape;163;p23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3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3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66" name="Google Shape;166;p23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1.2.3.4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1842275" y="2510475"/>
            <a:ext cx="19296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1.2.3.4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SNI: good.com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evil.com</a:t>
            </a:r>
            <a:endParaRPr sz="1000"/>
          </a:p>
        </p:txBody>
      </p:sp>
      <p:sp>
        <p:nvSpPr>
          <p:cNvPr id="168" name="Google Shape;168;p23"/>
          <p:cNvSpPr/>
          <p:nvPr/>
        </p:nvSpPr>
        <p:spPr>
          <a:xfrm>
            <a:off x="2934950" y="3932825"/>
            <a:ext cx="36033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 - Performs TLS termination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TLS SNI - good.com -&gt; I host that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 Host - evil.com -&gt; Forwarding traffic</a:t>
            </a:r>
            <a:endParaRPr/>
          </a:p>
        </p:txBody>
      </p:sp>
      <p:cxnSp>
        <p:nvCxnSpPr>
          <p:cNvPr id="169" name="Google Shape;169;p23"/>
          <p:cNvCxnSpPr/>
          <p:nvPr/>
        </p:nvCxnSpPr>
        <p:spPr>
          <a:xfrm flipH="1" rot="10800000">
            <a:off x="5385625" y="1746425"/>
            <a:ext cx="1584900" cy="132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3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3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3001013" y="1312900"/>
            <a:ext cx="3096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00"/>
                </a:solidFill>
              </a:rPr>
              <a:t>TLS SNI: </a:t>
            </a:r>
            <a:r>
              <a:rPr lang="en-GB" sz="1300" u="sng">
                <a:solidFill>
                  <a:srgbClr val="00FF00"/>
                </a:solidFill>
              </a:rPr>
              <a:t>good</a:t>
            </a:r>
            <a:r>
              <a:rPr lang="en-GB" sz="1300" u="sng">
                <a:solidFill>
                  <a:srgbClr val="00FF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</a:t>
            </a:r>
            <a:endParaRPr sz="1300" u="sng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</a:rPr>
              <a:t>!=</a:t>
            </a:r>
            <a:endParaRPr sz="13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HTTP Host: </a:t>
            </a:r>
            <a:r>
              <a:rPr lang="en-GB" sz="1300" u="sng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evil.com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5935950" y="2010450"/>
            <a:ext cx="704400" cy="704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101525" y="3932825"/>
            <a:ext cx="268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David Fifield, Chang Lan, Rod Hynes, Percy Wegmann, and Vern Paxson. 2015.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Blocking-resistant communication through domain fronting. Proc. Priv. Enhancing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Technol. 2015, 2 (2015), 46–64.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1593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Curl Example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225"/>
            <a:ext cx="8839201" cy="1324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4"/>
          <p:cNvCxnSpPr/>
          <p:nvPr/>
        </p:nvCxnSpPr>
        <p:spPr>
          <a:xfrm>
            <a:off x="3451550" y="1299900"/>
            <a:ext cx="358800" cy="4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4"/>
          <p:cNvSpPr txBox="1"/>
          <p:nvPr/>
        </p:nvSpPr>
        <p:spPr>
          <a:xfrm>
            <a:off x="3160550" y="898850"/>
            <a:ext cx="3113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Desired Backend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85" name="Google Shape;185;p24"/>
          <p:cNvCxnSpPr/>
          <p:nvPr/>
        </p:nvCxnSpPr>
        <p:spPr>
          <a:xfrm rot="10800000">
            <a:off x="5908175" y="2342200"/>
            <a:ext cx="1170900" cy="1103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4"/>
          <p:cNvSpPr txBox="1"/>
          <p:nvPr/>
        </p:nvSpPr>
        <p:spPr>
          <a:xfrm>
            <a:off x="6524125" y="3526500"/>
            <a:ext cx="1895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Fronting domain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 rot="10800000">
            <a:off x="2957400" y="2131725"/>
            <a:ext cx="758100" cy="113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4"/>
          <p:cNvCxnSpPr/>
          <p:nvPr/>
        </p:nvCxnSpPr>
        <p:spPr>
          <a:xfrm rot="10800000">
            <a:off x="2768075" y="2457200"/>
            <a:ext cx="933900" cy="79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4"/>
          <p:cNvSpPr txBox="1"/>
          <p:nvPr/>
        </p:nvSpPr>
        <p:spPr>
          <a:xfrm>
            <a:off x="3235000" y="3269325"/>
            <a:ext cx="2673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Same Resource Served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" y="60900"/>
            <a:ext cx="5927900" cy="50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5"/>
          <p:cNvCxnSpPr/>
          <p:nvPr/>
        </p:nvCxnSpPr>
        <p:spPr>
          <a:xfrm rot="10800000">
            <a:off x="1529600" y="277625"/>
            <a:ext cx="5001300" cy="345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5"/>
          <p:cNvCxnSpPr/>
          <p:nvPr/>
        </p:nvCxnSpPr>
        <p:spPr>
          <a:xfrm flipH="1">
            <a:off x="1455200" y="663250"/>
            <a:ext cx="5075700" cy="1915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5"/>
          <p:cNvCxnSpPr/>
          <p:nvPr/>
        </p:nvCxnSpPr>
        <p:spPr>
          <a:xfrm flipH="1">
            <a:off x="2504000" y="670000"/>
            <a:ext cx="4026900" cy="31131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5"/>
          <p:cNvSpPr txBox="1"/>
          <p:nvPr/>
        </p:nvSpPr>
        <p:spPr>
          <a:xfrm>
            <a:off x="6612100" y="379000"/>
            <a:ext cx="2422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Connected</a:t>
            </a:r>
            <a:r>
              <a:rPr lang="en-GB" sz="1800">
                <a:solidFill>
                  <a:schemeClr val="lt2"/>
                </a:solidFill>
              </a:rPr>
              <a:t> to fronted domain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500550" y="3746075"/>
            <a:ext cx="2422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Traffic</a:t>
            </a:r>
            <a:r>
              <a:rPr lang="en-GB" sz="1800">
                <a:solidFill>
                  <a:schemeClr val="lt2"/>
                </a:solidFill>
              </a:rPr>
              <a:t> routed to desired domain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200" name="Google Shape;200;p25"/>
          <p:cNvCxnSpPr>
            <a:stCxn id="199" idx="1"/>
          </p:cNvCxnSpPr>
          <p:nvPr/>
        </p:nvCxnSpPr>
        <p:spPr>
          <a:xfrm flipH="1">
            <a:off x="2246850" y="4111475"/>
            <a:ext cx="4253700" cy="11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5"/>
          <p:cNvCxnSpPr>
            <a:stCxn id="199" idx="1"/>
          </p:cNvCxnSpPr>
          <p:nvPr/>
        </p:nvCxnSpPr>
        <p:spPr>
          <a:xfrm flipH="1">
            <a:off x="1116750" y="4111475"/>
            <a:ext cx="5383800" cy="67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900" y="1384075"/>
            <a:ext cx="2024750" cy="20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 rot="-2829812">
            <a:off x="7056917" y="1466185"/>
            <a:ext cx="1123828" cy="3449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6AA84F"/>
                </a:solidFill>
              </a:rPr>
              <a:t>Encrypted</a:t>
            </a:r>
            <a:endParaRPr sz="1300">
              <a:solidFill>
                <a:srgbClr val="6AA84F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 rot="-319808">
            <a:off x="6592006" y="2382336"/>
            <a:ext cx="1123860" cy="345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Plain text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Classic: Network Artifacts </a:t>
            </a:r>
            <a:endParaRPr/>
          </a:p>
        </p:txBody>
      </p:sp>
      <p:pic>
        <p:nvPicPr>
          <p:cNvPr id="210" name="Google Shape;210;p26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212" name="Google Shape;212;p26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😊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215" name="Google Shape;215;p26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6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6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8" name="Google Shape;218;p26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1.2.3.4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1842275" y="2510475"/>
            <a:ext cx="19296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1.2.3.4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SNI: good.com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evil.com</a:t>
            </a:r>
            <a:endParaRPr sz="1000"/>
          </a:p>
        </p:txBody>
      </p:sp>
      <p:sp>
        <p:nvSpPr>
          <p:cNvPr id="220" name="Google Shape;220;p26"/>
          <p:cNvSpPr/>
          <p:nvPr/>
        </p:nvSpPr>
        <p:spPr>
          <a:xfrm>
            <a:off x="2934950" y="3932825"/>
            <a:ext cx="34485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 - Performs TLS termination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TLS SNI good.com - I host that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 Host - evil.com Forwarding traffic</a:t>
            </a:r>
            <a:endParaRPr/>
          </a:p>
        </p:txBody>
      </p:sp>
      <p:cxnSp>
        <p:nvCxnSpPr>
          <p:cNvPr id="221" name="Google Shape;221;p26"/>
          <p:cNvCxnSpPr/>
          <p:nvPr/>
        </p:nvCxnSpPr>
        <p:spPr>
          <a:xfrm flipH="1" rot="10800000">
            <a:off x="5385625" y="1746425"/>
            <a:ext cx="1584900" cy="132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212775" y="1335400"/>
            <a:ext cx="2465400" cy="138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2987438" y="1122625"/>
            <a:ext cx="3672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DNS Query (Plain Text) - Leaks “good” host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TLS SNI (Plain Text) - </a:t>
            </a:r>
            <a:r>
              <a:rPr lang="en-GB" sz="1200">
                <a:solidFill>
                  <a:srgbClr val="FF0000"/>
                </a:solidFill>
              </a:rPr>
              <a:t>Leaks “good” host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HTTP Host (Remains Encrypted)</a:t>
            </a:r>
            <a:endParaRPr sz="1200">
              <a:solidFill>
                <a:srgbClr val="00FF00"/>
              </a:solidFill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5935950" y="2010450"/>
            <a:ext cx="704400" cy="704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74450" y="3791725"/>
            <a:ext cx="253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FF00"/>
                </a:solidFill>
              </a:rPr>
              <a:t>From a passive network observer Beacon can talk to our team server while looking like </a:t>
            </a:r>
            <a:r>
              <a:rPr lang="en-GB" sz="1500">
                <a:solidFill>
                  <a:srgbClr val="00FF00"/>
                </a:solidFill>
              </a:rPr>
              <a:t>it's</a:t>
            </a:r>
            <a:r>
              <a:rPr lang="en-GB" sz="1500">
                <a:solidFill>
                  <a:srgbClr val="00FF00"/>
                </a:solidFill>
              </a:rPr>
              <a:t> talking to a legitimate </a:t>
            </a:r>
            <a:r>
              <a:rPr lang="en-GB" sz="1500">
                <a:solidFill>
                  <a:srgbClr val="00FF00"/>
                </a:solidFill>
              </a:rPr>
              <a:t>website</a:t>
            </a:r>
            <a:r>
              <a:rPr lang="en-GB" sz="1500">
                <a:solidFill>
                  <a:srgbClr val="00FF00"/>
                </a:solidFill>
              </a:rPr>
              <a:t>!</a:t>
            </a:r>
            <a:endParaRPr sz="15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Changing</a:t>
            </a:r>
            <a:r>
              <a:rPr lang="en-GB" sz="2320"/>
              <a:t> Times - CDNs Cracking down on Domain Fronting</a:t>
            </a:r>
            <a:endParaRPr sz="2320"/>
          </a:p>
        </p:txBody>
      </p:sp>
      <p:sp>
        <p:nvSpPr>
          <p:cNvPr id="235" name="Google Shape;235;p27"/>
          <p:cNvSpPr txBox="1"/>
          <p:nvPr/>
        </p:nvSpPr>
        <p:spPr>
          <a:xfrm>
            <a:off x="52200" y="1177350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08 APR 2019 - AWS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5" y="1577550"/>
            <a:ext cx="3927599" cy="19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5062800" y="2069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November 8, 2022 - Azure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20407" t="0"/>
          <a:stretch/>
        </p:blipFill>
        <p:spPr>
          <a:xfrm>
            <a:off x="4121275" y="2571750"/>
            <a:ext cx="4984400" cy="17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417575" y="4092575"/>
            <a:ext cx="34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September 2015 - Cloudflare Changes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684775" y="4492775"/>
            <a:ext cx="34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April 2018</a:t>
            </a:r>
            <a:r>
              <a:rPr lang="en-GB">
                <a:solidFill>
                  <a:schemeClr val="dk1"/>
                </a:solidFill>
              </a:rPr>
              <a:t> - Google Cloud Changes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Classic: CDN Blocking</a:t>
            </a:r>
            <a:endParaRPr/>
          </a:p>
        </p:txBody>
      </p:sp>
      <p:pic>
        <p:nvPicPr>
          <p:cNvPr id="246" name="Google Shape;246;p28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248" name="Google Shape;248;p28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😊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251" name="Google Shape;251;p28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8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8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4" name="Google Shape;254;p28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1.2.3.4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1842275" y="2510475"/>
            <a:ext cx="19296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1.2.3.4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SNI: good.com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evil.com</a:t>
            </a:r>
            <a:endParaRPr sz="1000"/>
          </a:p>
        </p:txBody>
      </p:sp>
      <p:sp>
        <p:nvSpPr>
          <p:cNvPr id="256" name="Google Shape;256;p28"/>
          <p:cNvSpPr/>
          <p:nvPr/>
        </p:nvSpPr>
        <p:spPr>
          <a:xfrm>
            <a:off x="2934950" y="3932825"/>
            <a:ext cx="34485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 - Performs TLS termination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TLS SNI good.com - I host that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 Host - evil.com Forwarding traffic</a:t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3001000" y="1072900"/>
            <a:ext cx="3096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00"/>
                </a:solidFill>
              </a:rPr>
              <a:t>TLS SNI: </a:t>
            </a:r>
            <a:r>
              <a:rPr lang="en-GB" sz="1300" u="sng">
                <a:solidFill>
                  <a:srgbClr val="00FF00"/>
                </a:solidFill>
              </a:rPr>
              <a:t>good</a:t>
            </a:r>
            <a:r>
              <a:rPr lang="en-GB" sz="1300" u="sng">
                <a:solidFill>
                  <a:srgbClr val="00FF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</a:t>
            </a:r>
            <a:endParaRPr sz="1300" u="sng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</a:rPr>
              <a:t>!=</a:t>
            </a:r>
            <a:endParaRPr sz="13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HTTP Host: </a:t>
            </a:r>
            <a:r>
              <a:rPr lang="en-GB" sz="1300" u="sng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evil.com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5322775" y="2639200"/>
            <a:ext cx="704400" cy="704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3930613" y="1800000"/>
            <a:ext cx="115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😡</a:t>
            </a:r>
            <a:endParaRPr sz="6000">
              <a:solidFill>
                <a:schemeClr val="lt2"/>
              </a:solidFill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6975" y="2282012"/>
            <a:ext cx="1196100" cy="44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1923" y="2220249"/>
            <a:ext cx="58494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0" y="4527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https://signal.org/blog/looking-back-on-the-front/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/>
        </p:nvSpPr>
        <p:spPr>
          <a:xfrm>
            <a:off x="2916900" y="2050650"/>
            <a:ext cx="3627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271" name="Google Shape;27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Alternatives? Yes! Many!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/>
          <p:nvPr/>
        </p:nvSpPr>
        <p:spPr>
          <a:xfrm rot="-2420102">
            <a:off x="584484" y="1450871"/>
            <a:ext cx="1953632" cy="13625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Alternative: Fully Encrypted</a:t>
            </a:r>
            <a:endParaRPr/>
          </a:p>
        </p:txBody>
      </p:sp>
      <p:pic>
        <p:nvPicPr>
          <p:cNvPr id="278" name="Google Shape;278;p30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279" name="Google Shape;279;p30"/>
          <p:cNvPicPr preferRelativeResize="0"/>
          <p:nvPr/>
        </p:nvPicPr>
        <p:blipFill rotWithShape="1">
          <a:blip r:embed="rId4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282" name="Google Shape;282;p30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0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5.6.7.8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86" name="Google Shape;286;p30"/>
          <p:cNvSpPr/>
          <p:nvPr/>
        </p:nvSpPr>
        <p:spPr>
          <a:xfrm rot="913213">
            <a:off x="1899244" y="3232885"/>
            <a:ext cx="4577770" cy="11668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5.6.7.8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ENCRYPTED SNI: evil.com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evil.com</a:t>
            </a:r>
            <a:endParaRPr sz="1000"/>
          </a:p>
        </p:txBody>
      </p:sp>
      <p:sp>
        <p:nvSpPr>
          <p:cNvPr id="287" name="Google Shape;287;p30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2987450" y="1122625"/>
            <a:ext cx="53259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Encrypted </a:t>
            </a:r>
            <a:r>
              <a:rPr lang="en-GB" sz="1200">
                <a:solidFill>
                  <a:srgbClr val="00FF00"/>
                </a:solidFill>
              </a:rPr>
              <a:t>DNS Query (DoT / DoH)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b="1" lang="en-GB" sz="1200" u="sng">
                <a:solidFill>
                  <a:srgbClr val="00FF00"/>
                </a:solidFill>
              </a:rPr>
              <a:t>TLS 1.3 ESNI (Encrypted Server Name ID)</a:t>
            </a:r>
            <a:endParaRPr b="1" sz="1200" u="sng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HTTP Host (Remains Encrypted)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No Clear text network artifacts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IP Address of Evil server on the wire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90" name="Google Shape;290;p30"/>
          <p:cNvSpPr txBox="1"/>
          <p:nvPr/>
        </p:nvSpPr>
        <p:spPr>
          <a:xfrm rot="-2480745">
            <a:off x="15494" y="1305100"/>
            <a:ext cx="2033602" cy="36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Encrypted DNS (DoT / DoH)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Alternative: CDN Masking (Posh C2)</a:t>
            </a:r>
            <a:endParaRPr/>
          </a:p>
        </p:txBody>
      </p:sp>
      <p:pic>
        <p:nvPicPr>
          <p:cNvPr id="296" name="Google Shape;296;p31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298" name="Google Shape;298;p31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301" name="Google Shape;301;p31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1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1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1.2.3.4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5" name="Google Shape;305;p31"/>
          <p:cNvSpPr/>
          <p:nvPr/>
        </p:nvSpPr>
        <p:spPr>
          <a:xfrm>
            <a:off x="1738950" y="2510475"/>
            <a:ext cx="20328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1.2.3.4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SNI: efgh.cdn.com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</a:t>
            </a:r>
            <a:r>
              <a:rPr lang="en-GB" sz="1000"/>
              <a:t>efgh.cdn.com</a:t>
            </a:r>
            <a:endParaRPr sz="1000"/>
          </a:p>
        </p:txBody>
      </p:sp>
      <p:sp>
        <p:nvSpPr>
          <p:cNvPr id="306" name="Google Shape;306;p31"/>
          <p:cNvSpPr/>
          <p:nvPr/>
        </p:nvSpPr>
        <p:spPr>
          <a:xfrm>
            <a:off x="2934950" y="3932825"/>
            <a:ext cx="34485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abcd.cdn.com = good.com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efgh.cdn.com = evil.com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" name="Google Shape;307;p31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1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2987450" y="1122625"/>
            <a:ext cx="53259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DNS Lookup “good” gets you a CDN entrypoint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Use the randomly generated CDN address to hide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 u="sng">
                <a:solidFill>
                  <a:srgbClr val="00FF00"/>
                </a:solidFill>
              </a:rPr>
              <a:t>CDN Proxy rules to switch origin based on User agent</a:t>
            </a:r>
            <a:endParaRPr sz="1100" u="sng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en-GB" sz="1100" u="sng">
                <a:solidFill>
                  <a:srgbClr val="00FF00"/>
                </a:solidFill>
              </a:rPr>
              <a:t>CDNs allow you to specify any backend</a:t>
            </a:r>
            <a:endParaRPr sz="1100" u="sng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●"/>
            </a:pPr>
            <a:r>
              <a:rPr lang="en-GB" sz="1100" u="sng">
                <a:solidFill>
                  <a:srgbClr val="FF0000"/>
                </a:solidFill>
              </a:rPr>
              <a:t>TLS SNI Leaked</a:t>
            </a:r>
            <a:endParaRPr sz="1100" u="sng">
              <a:solidFill>
                <a:srgbClr val="FF0000"/>
              </a:solidFill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😊</a:t>
            </a:r>
            <a:endParaRPr sz="6000">
              <a:solidFill>
                <a:schemeClr val="lt2"/>
              </a:solidFill>
            </a:endParaRPr>
          </a:p>
        </p:txBody>
      </p:sp>
      <p:cxnSp>
        <p:nvCxnSpPr>
          <p:cNvPr id="312" name="Google Shape;312;p31"/>
          <p:cNvCxnSpPr/>
          <p:nvPr/>
        </p:nvCxnSpPr>
        <p:spPr>
          <a:xfrm flipH="1" rot="10800000">
            <a:off x="5385625" y="1746425"/>
            <a:ext cx="1584900" cy="1320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1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good.com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5869900" y="2203775"/>
            <a:ext cx="7812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00"/>
                </a:solidFill>
              </a:rPr>
              <a:t>?</a:t>
            </a:r>
            <a:endParaRPr sz="2500">
              <a:solidFill>
                <a:srgbClr val="FFFF00"/>
              </a:solidFill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5802225" y="2999625"/>
            <a:ext cx="7812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00"/>
                </a:solidFill>
              </a:rPr>
              <a:t>?</a:t>
            </a:r>
            <a:endParaRPr sz="2500">
              <a:solidFill>
                <a:srgbClr val="FFFF00"/>
              </a:solidFill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126200" y="3573850"/>
            <a:ext cx="2661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https://github.com/nettitude/PoshC2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N.B - This technique is also sometimes </a:t>
            </a:r>
            <a:r>
              <a:rPr lang="en-GB" sz="1100">
                <a:solidFill>
                  <a:schemeClr val="dk1"/>
                </a:solidFill>
              </a:rPr>
              <a:t>referred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to</a:t>
            </a:r>
            <a:r>
              <a:rPr lang="en-GB" sz="1100">
                <a:solidFill>
                  <a:schemeClr val="dk1"/>
                </a:solidFill>
              </a:rPr>
              <a:t> as “Domain Fronting”, the difference being that here that only the IP is masked by connecting to a CDN. No attempt is made to mask the TLS SNI like in </a:t>
            </a:r>
            <a:r>
              <a:rPr lang="en-GB" sz="1100">
                <a:solidFill>
                  <a:schemeClr val="dk1"/>
                </a:solidFill>
              </a:rPr>
              <a:t>classical</a:t>
            </a:r>
            <a:r>
              <a:rPr lang="en-GB" sz="1100">
                <a:solidFill>
                  <a:schemeClr val="dk1"/>
                </a:solidFill>
              </a:rPr>
              <a:t> domain fronting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2458075" y="3005850"/>
            <a:ext cx="877800" cy="19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3427250" y="1509950"/>
            <a:ext cx="3543300" cy="227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43300" y="12912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World!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1750" y="1032600"/>
            <a:ext cx="9010500" cy="3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Tom Cope (</a:t>
            </a:r>
            <a:r>
              <a:rPr lang="en-GB" sz="1500" u="sng">
                <a:solidFill>
                  <a:schemeClr val="hlink"/>
                </a:solidFill>
                <a:hlinkClick r:id="rId3"/>
              </a:rPr>
              <a:t>https://tomcope.com</a:t>
            </a:r>
            <a:r>
              <a:rPr lang="en-GB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Principal Consultant at Control Plane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Ex-CSO of Ava Security (now part of Motorola)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Security Engineer / SOC Analysis for UK leading asset manager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IAM SME at IBM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Working in Cyber Security ~12 years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Part time Security Researcher (CVE-2020-5014 + CVE-2021-29707)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 u="sng"/>
              <a:t>CodeGate AI Write up coming soon!</a:t>
            </a:r>
            <a:endParaRPr sz="1500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Blue team by day, red team by night</a:t>
            </a:r>
            <a:endParaRPr sz="15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350" y="2369612"/>
            <a:ext cx="795550" cy="80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925" y="2387675"/>
            <a:ext cx="795538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915" y="2368651"/>
            <a:ext cx="716001" cy="80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7">
            <a:alphaModFix/>
          </a:blip>
          <a:srcRect b="0" l="22613" r="2107" t="29795"/>
          <a:stretch/>
        </p:blipFill>
        <p:spPr>
          <a:xfrm>
            <a:off x="58976" y="3648925"/>
            <a:ext cx="4768226" cy="1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7200" y="3648925"/>
            <a:ext cx="4212325" cy="15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82300" y="0"/>
            <a:ext cx="2361701" cy="23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/>
          <p:nvPr/>
        </p:nvSpPr>
        <p:spPr>
          <a:xfrm rot="-2420102">
            <a:off x="584484" y="1450871"/>
            <a:ext cx="1953632" cy="13625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Alternative: Domain Hiding</a:t>
            </a:r>
            <a:endParaRPr/>
          </a:p>
        </p:txBody>
      </p:sp>
      <p:pic>
        <p:nvPicPr>
          <p:cNvPr id="325" name="Google Shape;325;p32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327" name="Google Shape;327;p32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330" name="Google Shape;330;p32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2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2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3" name="Google Shape;333;p32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5.6.7.8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1646450" y="2510475"/>
            <a:ext cx="2125200" cy="129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TCP: 5.6.7.8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TLS ENCRPTED SNI: evil.com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00"/>
                </a:solidFill>
              </a:rPr>
              <a:t>TLS SNI: good.com</a:t>
            </a:r>
            <a:endParaRPr sz="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 Host: evil.com</a:t>
            </a:r>
            <a:endParaRPr sz="800"/>
          </a:p>
        </p:txBody>
      </p:sp>
      <p:sp>
        <p:nvSpPr>
          <p:cNvPr id="335" name="Google Shape;335;p32"/>
          <p:cNvSpPr/>
          <p:nvPr/>
        </p:nvSpPr>
        <p:spPr>
          <a:xfrm>
            <a:off x="2934950" y="3932825"/>
            <a:ext cx="34485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Hosting = evil.com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32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32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339" name="Google Shape;339;p32"/>
          <p:cNvSpPr txBox="1"/>
          <p:nvPr/>
        </p:nvSpPr>
        <p:spPr>
          <a:xfrm>
            <a:off x="2987450" y="970225"/>
            <a:ext cx="53259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Encrypted DNS Query for domain (required for ESNI public key)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TLS 1.3 ESNI (Encrypted Server Name ID)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HTTP Host (Remains Encrypted)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No Clear text network artifacts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IP Address of CDN Server</a:t>
            </a:r>
            <a:endParaRPr sz="1200">
              <a:solidFill>
                <a:srgbClr val="00FF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●"/>
            </a:pPr>
            <a:r>
              <a:rPr lang="en-GB" sz="1200">
                <a:solidFill>
                  <a:schemeClr val="accent6"/>
                </a:solidFill>
              </a:rPr>
              <a:t>Added decoy SNI to trick defenders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66075" y="3781450"/>
            <a:ext cx="24963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</a:rPr>
              <a:t>Defcon 28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</a:rPr>
              <a:t>Erik Hunstad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2"/>
                </a:solidFill>
              </a:rPr>
              <a:t>“Domain Fronting is Dead, Long Live Domain Fronting Using TLS 1.3” (2020)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6251400" y="1446588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n-GB" sz="1500">
                <a:solidFill>
                  <a:srgbClr val="FFFF00"/>
                </a:solidFill>
              </a:rPr>
              <a:t>Not </a:t>
            </a:r>
            <a:r>
              <a:rPr lang="en-GB" sz="1500">
                <a:solidFill>
                  <a:srgbClr val="FFFF00"/>
                </a:solidFill>
              </a:rPr>
              <a:t>Widely</a:t>
            </a:r>
            <a:r>
              <a:rPr lang="en-GB" sz="1500">
                <a:solidFill>
                  <a:srgbClr val="FFFF00"/>
                </a:solidFill>
              </a:rPr>
              <a:t> Supported</a:t>
            </a:r>
            <a:endParaRPr sz="1500">
              <a:solidFill>
                <a:srgbClr val="FF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n-GB" sz="1500">
                <a:solidFill>
                  <a:srgbClr val="FFFF00"/>
                </a:solidFill>
              </a:rPr>
              <a:t>Blocked in </a:t>
            </a:r>
            <a:r>
              <a:rPr lang="en-GB" sz="1500">
                <a:solidFill>
                  <a:srgbClr val="FFFF00"/>
                </a:solidFill>
              </a:rPr>
              <a:t>Enterprises</a:t>
            </a:r>
            <a:r>
              <a:rPr lang="en-GB" sz="1500">
                <a:solidFill>
                  <a:srgbClr val="FFFF00"/>
                </a:solidFill>
              </a:rPr>
              <a:t> </a:t>
            </a:r>
            <a:endParaRPr sz="1500">
              <a:solidFill>
                <a:srgbClr val="FF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Char char="●"/>
            </a:pPr>
            <a:r>
              <a:rPr lang="en-GB" sz="1500">
                <a:solidFill>
                  <a:srgbClr val="FFFF00"/>
                </a:solidFill>
              </a:rPr>
              <a:t>Blocked in Some </a:t>
            </a:r>
            <a:r>
              <a:rPr lang="en-GB" sz="1500">
                <a:solidFill>
                  <a:srgbClr val="FFFF00"/>
                </a:solidFill>
              </a:rPr>
              <a:t>Countries</a:t>
            </a:r>
            <a:endParaRPr sz="1500">
              <a:solidFill>
                <a:srgbClr val="FFFF00"/>
              </a:solidFill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5428125" y="2805975"/>
            <a:ext cx="704400" cy="704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 txBox="1"/>
          <p:nvPr/>
        </p:nvSpPr>
        <p:spPr>
          <a:xfrm>
            <a:off x="3930613" y="2028600"/>
            <a:ext cx="115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2"/>
                </a:solidFill>
              </a:rPr>
              <a:t>😡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2987450" y="3100800"/>
            <a:ext cx="258300" cy="227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5908413" y="1936013"/>
            <a:ext cx="258300" cy="227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"/>
          <p:cNvSpPr txBox="1"/>
          <p:nvPr/>
        </p:nvSpPr>
        <p:spPr>
          <a:xfrm>
            <a:off x="3070413" y="3932825"/>
            <a:ext cx="3096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FF00"/>
                </a:solidFill>
              </a:rPr>
              <a:t>TLS SNI: good</a:t>
            </a:r>
            <a:r>
              <a:rPr lang="en-GB" sz="1300" u="sng">
                <a:solidFill>
                  <a:srgbClr val="00FF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</a:t>
            </a:r>
            <a:endParaRPr sz="1300"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</a:rPr>
              <a:t>!=</a:t>
            </a:r>
            <a:endParaRPr sz="13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</a:rPr>
              <a:t>TLS Encrypted SNI: evil.com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8300" y="147725"/>
            <a:ext cx="1418826" cy="8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Hiding - Back again?</a:t>
            </a:r>
            <a:endParaRPr/>
          </a:p>
        </p:txBody>
      </p:sp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311700" y="115247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Decoy SNI provided with ESNI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“Good-bye ESNI, hello ECH!”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https://blog.cloudflare.com/encrypted-client-hello/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TLS 1.3 standard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“Outer SNI” could be the new Decoy SNI!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Possible research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Jose Plascencia has beaten me to it!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/\ - 15:00 (Red Team Village)</a:t>
            </a:r>
            <a:endParaRPr/>
          </a:p>
        </p:txBody>
      </p:sp>
      <p:pic>
        <p:nvPicPr>
          <p:cNvPr descr="a cartoon drawing of a gravestone with the word rip on it . (provided by Tenor)"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50" y="304185"/>
            <a:ext cx="1935650" cy="19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/>
          <p:nvPr/>
        </p:nvSpPr>
        <p:spPr>
          <a:xfrm>
            <a:off x="4066812" y="1115283"/>
            <a:ext cx="505200" cy="3804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tack of servers with a blue cloud between them (provided by Tenor)" id="358" name="Google Shape;3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25" y="923831"/>
            <a:ext cx="571845" cy="5718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4709003" y="821700"/>
            <a:ext cx="4644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850" lIns="36850" spcFirstLastPara="1" rIns="36850" wrap="square" tIns="36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18">
                <a:solidFill>
                  <a:schemeClr val="lt2"/>
                </a:solidFill>
              </a:rPr>
              <a:t>😡</a:t>
            </a:r>
            <a:endParaRPr sz="2418">
              <a:solidFill>
                <a:schemeClr val="lt2"/>
              </a:solidFill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6">
            <a:alphaModFix/>
          </a:blip>
          <a:srcRect b="53920" l="6483" r="10824" t="2998"/>
          <a:stretch/>
        </p:blipFill>
        <p:spPr>
          <a:xfrm>
            <a:off x="4708950" y="2779825"/>
            <a:ext cx="4323750" cy="205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Alternative: </a:t>
            </a:r>
            <a:r>
              <a:rPr b="1" lang="en-GB"/>
              <a:t>Domain Shadowing</a:t>
            </a:r>
            <a:endParaRPr b="1"/>
          </a:p>
        </p:txBody>
      </p:sp>
      <p:pic>
        <p:nvPicPr>
          <p:cNvPr id="366" name="Google Shape;366;p34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368" name="Google Shape;368;p34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371" name="Google Shape;371;p34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4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4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dogs.com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74" name="Google Shape;374;p34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7.8.9.0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1646450" y="2510475"/>
            <a:ext cx="21252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TCP: 7.8.9.0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TLS ENCRPTED SNI: dogs.com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 Host: dogs.com</a:t>
            </a:r>
            <a:endParaRPr sz="800"/>
          </a:p>
        </p:txBody>
      </p:sp>
      <p:sp>
        <p:nvSpPr>
          <p:cNvPr id="376" name="Google Shape;376;p34"/>
          <p:cNvSpPr/>
          <p:nvPr/>
        </p:nvSpPr>
        <p:spPr>
          <a:xfrm>
            <a:off x="2934950" y="3932825"/>
            <a:ext cx="34485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dogs.com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34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4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380" name="Google Shape;380;p34"/>
          <p:cNvSpPr txBox="1"/>
          <p:nvPr/>
        </p:nvSpPr>
        <p:spPr>
          <a:xfrm>
            <a:off x="2987450" y="970225"/>
            <a:ext cx="53259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Char char="●"/>
            </a:pPr>
            <a:r>
              <a:rPr lang="en-GB" sz="1100">
                <a:solidFill>
                  <a:schemeClr val="accent6"/>
                </a:solidFill>
              </a:rPr>
              <a:t>Can be used with or </a:t>
            </a:r>
            <a:r>
              <a:rPr lang="en-GB" sz="1100">
                <a:solidFill>
                  <a:schemeClr val="accent6"/>
                </a:solidFill>
              </a:rPr>
              <a:t>without</a:t>
            </a:r>
            <a:r>
              <a:rPr lang="en-GB" sz="1100">
                <a:solidFill>
                  <a:schemeClr val="accent6"/>
                </a:solidFill>
              </a:rPr>
              <a:t> encrypted DNS &amp; ESNI</a:t>
            </a:r>
            <a:endParaRPr sz="1100">
              <a:solidFill>
                <a:schemeClr val="accent6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CDN allows any backend origin (no ownership proof)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Register any new domain (or don’t!!!!!)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en-GB" sz="1100">
                <a:solidFill>
                  <a:srgbClr val="00FF00"/>
                </a:solidFill>
              </a:rPr>
              <a:t>CDN77 accepts unregistered front</a:t>
            </a:r>
            <a:endParaRPr sz="11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00"/>
                </a:solidFill>
              </a:rPr>
              <a:t>domains Into their network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Bypass by blocklist based protections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Good for bypassing </a:t>
            </a:r>
            <a:r>
              <a:rPr lang="en-GB" sz="1100">
                <a:solidFill>
                  <a:srgbClr val="00FF00"/>
                </a:solidFill>
              </a:rPr>
              <a:t>censorship</a:t>
            </a:r>
            <a:r>
              <a:rPr lang="en-GB" sz="1100">
                <a:solidFill>
                  <a:srgbClr val="00FF00"/>
                </a:solidFill>
              </a:rPr>
              <a:t> </a:t>
            </a:r>
            <a:endParaRPr sz="1100">
              <a:solidFill>
                <a:srgbClr val="00FF00"/>
              </a:solidFill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1150" y="3805875"/>
            <a:ext cx="3000000" cy="23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</a:rPr>
              <a:t>“Domain Shadowing: Leveraging Content Delivery Networks for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</a:rPr>
              <a:t>Robust Blocking-Resistant Communications”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lt2"/>
                </a:solidFill>
              </a:rPr>
              <a:t>Mingkui Wei </a:t>
            </a:r>
            <a:r>
              <a:rPr lang="en-GB" sz="1100">
                <a:solidFill>
                  <a:schemeClr val="lt2"/>
                </a:solidFill>
              </a:rPr>
              <a:t>- 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2"/>
                </a:solidFill>
              </a:rPr>
              <a:t>George Mason University - Presented at 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https://www.usenix.org/</a:t>
            </a:r>
            <a:r>
              <a:rPr lang="en-GB" sz="1100">
                <a:solidFill>
                  <a:schemeClr val="lt2"/>
                </a:solidFill>
              </a:rPr>
              <a:t> (2021)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384" name="Google Shape;384;p34"/>
          <p:cNvSpPr/>
          <p:nvPr/>
        </p:nvSpPr>
        <p:spPr>
          <a:xfrm rot="-2226230">
            <a:off x="594161" y="1458696"/>
            <a:ext cx="1337231" cy="610805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2900" y="211947"/>
            <a:ext cx="1379400" cy="51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/>
          <p:nvPr/>
        </p:nvSpPr>
        <p:spPr>
          <a:xfrm>
            <a:off x="6201525" y="6661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https://signal.org/blog/proxy-please/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3174425" y="1236050"/>
            <a:ext cx="3680100" cy="6603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/>
          <p:nvPr/>
        </p:nvSpPr>
        <p:spPr>
          <a:xfrm rot="-2226230">
            <a:off x="594161" y="1458696"/>
            <a:ext cx="1337231" cy="610805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one! Alternative: </a:t>
            </a:r>
            <a:r>
              <a:rPr b="1" lang="en-GB" u="sng"/>
              <a:t>Domain Borrowing</a:t>
            </a:r>
            <a:endParaRPr b="1" u="sng"/>
          </a:p>
        </p:txBody>
      </p:sp>
      <p:pic>
        <p:nvPicPr>
          <p:cNvPr id="394" name="Google Shape;394;p35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75" y="2282000"/>
            <a:ext cx="1418824" cy="141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396" name="Google Shape;396;p35"/>
          <p:cNvPicPr preferRelativeResize="0"/>
          <p:nvPr/>
        </p:nvPicPr>
        <p:blipFill rotWithShape="1">
          <a:blip r:embed="rId5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398" name="Google Shape;398;p35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399" name="Google Shape;399;p35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5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5"/>
          <p:cNvSpPr txBox="1"/>
          <p:nvPr/>
        </p:nvSpPr>
        <p:spPr>
          <a:xfrm rot="-2186188">
            <a:off x="548514" y="1436009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2"/>
                </a:solidFill>
              </a:rPr>
              <a:t>Q: cats.cute.com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02" name="Google Shape;402;p35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1.1.2.9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1646450" y="2510475"/>
            <a:ext cx="2125200" cy="11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TCP: 1.1.2.9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TLS SNI: cats.cute.com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 Host: cats.cute.com</a:t>
            </a:r>
            <a:endParaRPr sz="800"/>
          </a:p>
        </p:txBody>
      </p:sp>
      <p:sp>
        <p:nvSpPr>
          <p:cNvPr id="404" name="Google Shape;404;p35"/>
          <p:cNvSpPr/>
          <p:nvPr/>
        </p:nvSpPr>
        <p:spPr>
          <a:xfrm>
            <a:off x="2711175" y="3932825"/>
            <a:ext cx="3948000" cy="11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CDN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cats.cute.com - Registered by Attacker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cats.cute.com -&gt; Forward to -&gt; evil.com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cute.com - Registered by true owner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CDN “bug” causes wildcard certificate to be returned and </a:t>
            </a:r>
            <a:r>
              <a:rPr lang="en-GB" sz="1200"/>
              <a:t>traffic</a:t>
            </a:r>
            <a:r>
              <a:rPr lang="en-GB" sz="1200"/>
              <a:t> served</a:t>
            </a:r>
            <a:endParaRPr sz="1200"/>
          </a:p>
        </p:txBody>
      </p:sp>
      <p:cxnSp>
        <p:nvCxnSpPr>
          <p:cNvPr id="405" name="Google Shape;405;p35"/>
          <p:cNvCxnSpPr/>
          <p:nvPr/>
        </p:nvCxnSpPr>
        <p:spPr>
          <a:xfrm>
            <a:off x="5363625" y="3081700"/>
            <a:ext cx="1658400" cy="57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5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408" name="Google Shape;408;p35"/>
          <p:cNvSpPr txBox="1"/>
          <p:nvPr/>
        </p:nvSpPr>
        <p:spPr>
          <a:xfrm>
            <a:off x="2987450" y="894025"/>
            <a:ext cx="4991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Register any arbitrary frontend domain with a CDN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en-GB" sz="1100">
                <a:solidFill>
                  <a:srgbClr val="00FF00"/>
                </a:solidFill>
              </a:rPr>
              <a:t>Not all CDNs 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en-GB" sz="1100">
                <a:solidFill>
                  <a:srgbClr val="00FF00"/>
                </a:solidFill>
              </a:rPr>
              <a:t>But some </a:t>
            </a:r>
            <a:r>
              <a:rPr lang="en-GB" sz="1100">
                <a:solidFill>
                  <a:srgbClr val="00FF00"/>
                </a:solidFill>
              </a:rPr>
              <a:t> (👀CDN77👀)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○"/>
            </a:pPr>
            <a:r>
              <a:rPr lang="en-GB" sz="1100">
                <a:solidFill>
                  <a:srgbClr val="00FF00"/>
                </a:solidFill>
              </a:rPr>
              <a:t>Register your backend associated with “borrowed” frontend</a:t>
            </a:r>
            <a:endParaRPr sz="1100">
              <a:solidFill>
                <a:srgbClr val="00FF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100"/>
              <a:buChar char="●"/>
            </a:pPr>
            <a:r>
              <a:rPr lang="en-GB" sz="1100">
                <a:solidFill>
                  <a:srgbClr val="00FF00"/>
                </a:solidFill>
              </a:rPr>
              <a:t>Abuse CDN wildcard certificate handling for “borrowed” sub-domains already part of their network on a different account</a:t>
            </a:r>
            <a:endParaRPr sz="11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00"/>
              </a:solidFill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6992500" y="953875"/>
            <a:ext cx="12474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7022025" y="729975"/>
            <a:ext cx="15114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38025" y="3929425"/>
            <a:ext cx="25068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Domain Borrowing: Catch My C2 Traffic If You Can. 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BlackHat 2021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Tianze Ding / Junyu Zhou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Corporate</a:t>
            </a:r>
            <a:r>
              <a:rPr lang="en-GB"/>
              <a:t> </a:t>
            </a:r>
            <a:r>
              <a:rPr lang="en-GB"/>
              <a:t>Environment</a:t>
            </a:r>
            <a:r>
              <a:rPr lang="en-GB"/>
              <a:t> &amp; Proxies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TLS </a:t>
            </a:r>
            <a:r>
              <a:rPr lang="en-GB"/>
              <a:t>Interception</a:t>
            </a:r>
            <a:r>
              <a:rPr lang="en-GB"/>
              <a:t> Proxies - </a:t>
            </a:r>
            <a:r>
              <a:rPr lang="en-GB"/>
              <a:t>Corporate</a:t>
            </a:r>
            <a:r>
              <a:rPr lang="en-GB"/>
              <a:t> </a:t>
            </a:r>
            <a:endParaRPr/>
          </a:p>
        </p:txBody>
      </p:sp>
      <p:graphicFrame>
        <p:nvGraphicFramePr>
          <p:cNvPr id="422" name="Google Shape;422;p37"/>
          <p:cNvGraphicFramePr/>
          <p:nvPr/>
        </p:nvGraphicFramePr>
        <p:xfrm>
          <a:off x="198500" y="81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{1FAAE796-D5F8-41AB-AA5A-8C63D8CD7DFD}</a:tableStyleId>
              </a:tblPr>
              <a:tblGrid>
                <a:gridCol w="1238650"/>
                <a:gridCol w="1238650"/>
                <a:gridCol w="1238650"/>
                <a:gridCol w="1238650"/>
                <a:gridCol w="1238650"/>
                <a:gridCol w="1238650"/>
                <a:gridCol w="1238650"/>
              </a:tblGrid>
              <a:tr h="57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Technique</a:t>
                      </a: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 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Passive Network Observation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HTTP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“CONNECT”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Proxy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Full TLS Interception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TLS 1.3 Required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(ESNI / ECH)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Requires CDN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Cooperation</a:t>
                      </a: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”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 u="sng">
                          <a:solidFill>
                            <a:schemeClr val="dk1"/>
                          </a:solidFill>
                        </a:rPr>
                        <a:t>Domain Ownership</a:t>
                      </a:r>
                      <a:endParaRPr b="1" sz="1200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TLS SNI &amp; Host Missmatch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👎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🫤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🤷 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Fully Encrypted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👀 (ip)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👀 (ip)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👎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🙋‍♂️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CDN Masking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💧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💧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😶‍🌫️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Domain Hiding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👎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🙋‍♂️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Domain Shadowing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/>
                        <a:t>💧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👎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❔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😶‍🌫️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Domain Borrowing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🫣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❌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🫤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solidFill>
                            <a:schemeClr val="dk1"/>
                          </a:solidFill>
                        </a:rPr>
                        <a:t>🤷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3" name="Google Shape;423;p37"/>
          <p:cNvSpPr/>
          <p:nvPr/>
        </p:nvSpPr>
        <p:spPr>
          <a:xfrm>
            <a:off x="2671850" y="716113"/>
            <a:ext cx="1265700" cy="446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51350" y="2751525"/>
            <a:ext cx="8834100" cy="69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TLS Interception Proxies - Corporate </a:t>
            </a:r>
            <a:endParaRPr/>
          </a:p>
        </p:txBody>
      </p:sp>
      <p:graphicFrame>
        <p:nvGraphicFramePr>
          <p:cNvPr id="430" name="Google Shape;430;p38"/>
          <p:cNvGraphicFramePr/>
          <p:nvPr/>
        </p:nvGraphicFramePr>
        <p:xfrm>
          <a:off x="198500" y="96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{1FAAE796-D5F8-41AB-AA5A-8C63D8CD7DFD}</a:tableStyleId>
              </a:tblPr>
              <a:tblGrid>
                <a:gridCol w="2167650"/>
                <a:gridCol w="2167650"/>
                <a:gridCol w="2167650"/>
                <a:gridCol w="2167650"/>
              </a:tblGrid>
              <a:tr h="58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dk1"/>
                          </a:solidFill>
                        </a:rPr>
                        <a:t>Technique </a:t>
                      </a:r>
                      <a:endParaRPr b="1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dk1"/>
                          </a:solidFill>
                        </a:rPr>
                        <a:t>Passive Observation</a:t>
                      </a:r>
                      <a:endParaRPr b="1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dk1"/>
                          </a:solidFill>
                        </a:rPr>
                        <a:t>TLS Interception</a:t>
                      </a:r>
                      <a:endParaRPr b="1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dk1"/>
                          </a:solidFill>
                        </a:rPr>
                        <a:t>TLS 1.3 Required</a:t>
                      </a:r>
                      <a:endParaRPr b="1" u="sng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u="sng">
                          <a:solidFill>
                            <a:schemeClr val="dk1"/>
                          </a:solidFill>
                        </a:rPr>
                        <a:t>(ESNI / ECH)</a:t>
                      </a:r>
                      <a:endParaRPr b="1" u="sng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TLS SNI &amp; Host Missmatch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Fully Encrypted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CDN Masking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Domain Hiding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Domain Shadowing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Domain Borrowing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1" name="Google Shape;431;p38"/>
          <p:cNvSpPr/>
          <p:nvPr/>
        </p:nvSpPr>
        <p:spPr>
          <a:xfrm>
            <a:off x="6383425" y="1976550"/>
            <a:ext cx="2217000" cy="2423400"/>
          </a:xfrm>
          <a:prstGeom prst="wedgeRectCallout">
            <a:avLst>
              <a:gd fmla="val 16696" name="adj1"/>
              <a:gd fmla="val -704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forced, TLS 1.3 Only with client downgrade protections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=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Bypasses some proxies,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Blocked by other</a:t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663250" y="1550500"/>
            <a:ext cx="5308800" cy="312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default allow list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Eg: Palo Alto Networks Predefined Decryption Exclusions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Excluded for Legal Reasons = Health Care / Finance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→ Choose your domain carefully ← </a:t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6327750" y="1875150"/>
            <a:ext cx="2458200" cy="26616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552700" y="1493800"/>
            <a:ext cx="5522100" cy="32679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lang="en-GB"/>
              <a:t>Shenanigans</a:t>
            </a:r>
            <a:r>
              <a:rPr lang="en-GB"/>
              <a:t> are still alive…</a:t>
            </a:r>
            <a:endParaRPr/>
          </a:p>
        </p:txBody>
      </p:sp>
      <p:sp>
        <p:nvSpPr>
          <p:cNvPr id="440" name="Google Shape;4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These techniques are still out there and still valid, have a go at them!</a:t>
            </a:r>
            <a:endParaRPr/>
          </a:p>
        </p:txBody>
      </p:sp>
      <p:pic>
        <p:nvPicPr>
          <p:cNvPr descr="Red and blue signboard for VS duel (provided by Getty Images)" id="441" name="Google Shape;441;p39"/>
          <p:cNvPicPr preferRelativeResize="0"/>
          <p:nvPr/>
        </p:nvPicPr>
        <p:blipFill rotWithShape="1">
          <a:blip r:embed="rId3">
            <a:alphaModFix/>
          </a:blip>
          <a:srcRect b="31903" l="0" r="0" t="0"/>
          <a:stretch/>
        </p:blipFill>
        <p:spPr>
          <a:xfrm>
            <a:off x="1841625" y="2498375"/>
            <a:ext cx="5610527" cy="23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/>
          <p:nvPr/>
        </p:nvSpPr>
        <p:spPr>
          <a:xfrm>
            <a:off x="168775" y="1786650"/>
            <a:ext cx="2135100" cy="1570200"/>
          </a:xfrm>
          <a:prstGeom prst="cloudCallout">
            <a:avLst>
              <a:gd fmla="val 87805" name="adj1"/>
              <a:gd fmla="val 5023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should look into domain fronting for my next </a:t>
            </a:r>
            <a:r>
              <a:rPr lang="en-GB"/>
              <a:t>engagement </a:t>
            </a: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6814725" y="1832675"/>
            <a:ext cx="2135100" cy="1130100"/>
          </a:xfrm>
          <a:prstGeom prst="cloudCallout">
            <a:avLst>
              <a:gd fmla="val -73368" name="adj1"/>
              <a:gd fmla="val 10257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should look into my proxy config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- </a:t>
            </a:r>
            <a:r>
              <a:rPr lang="en-GB"/>
              <a:t>CDN “Cooperation”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Traditional</a:t>
            </a:r>
            <a:r>
              <a:rPr lang="en-GB"/>
              <a:t> domain fronting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TLS SNI != HTTP Hosts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CDN’s have </a:t>
            </a:r>
            <a:r>
              <a:rPr lang="en-GB"/>
              <a:t>implemented</a:t>
            </a:r>
            <a:r>
              <a:rPr lang="en-GB"/>
              <a:t> mitigations?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can we take a data driven approach?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Talk about optics, companies do not want to be seen supporting malware but also don't want to help support bypass censorship, allowed countries to control internet traffic </a:t>
            </a:r>
            <a:endParaRPr/>
          </a:p>
        </p:txBody>
      </p:sp>
      <p:pic>
        <p:nvPicPr>
          <p:cNvPr descr="Illustration of a line graph of a business analysis tool, showing the results of a comparative analysis. (provided by Getty Images)" id="450" name="Google Shape;4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500" y="3227300"/>
            <a:ext cx="2801900" cy="168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“G</a:t>
            </a:r>
            <a:r>
              <a:rPr lang="en-GB" sz="1920"/>
              <a:t>reat Science is built on the Shoulders of Giants” - Sir Isaac Newton</a:t>
            </a:r>
            <a:endParaRPr sz="1920"/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3">
            <a:alphaModFix/>
          </a:blip>
          <a:srcRect b="0" l="0" r="0" t="23195"/>
          <a:stretch/>
        </p:blipFill>
        <p:spPr>
          <a:xfrm>
            <a:off x="124950" y="1474800"/>
            <a:ext cx="8894101" cy="34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125" y="68925"/>
            <a:ext cx="1128400" cy="11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r>
              <a:rPr lang="en-GB"/>
              <a:t>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Artifacts produced when hiding a C2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“Domain Fronting”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Recap “</a:t>
            </a:r>
            <a:r>
              <a:rPr lang="en-GB"/>
              <a:t>Traditional</a:t>
            </a:r>
            <a:r>
              <a:rPr lang="en-GB"/>
              <a:t> </a:t>
            </a:r>
            <a:r>
              <a:rPr lang="en-GB"/>
              <a:t>Domain Fronting”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Review other Domain Fronting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Handy matrix included!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 of CDNs “Cooperation” in 2023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Research methodology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Retrospective: State of CDNs “Cooperation” in </a:t>
            </a:r>
            <a:r>
              <a:rPr b="1" lang="en-GB"/>
              <a:t>2025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- 2023</a:t>
            </a:r>
            <a:endParaRPr/>
          </a:p>
        </p:txBody>
      </p:sp>
      <p:sp>
        <p:nvSpPr>
          <p:cNvPr id="463" name="Google Shape;463;p42"/>
          <p:cNvSpPr txBox="1"/>
          <p:nvPr>
            <p:ph idx="1" type="body"/>
          </p:nvPr>
        </p:nvSpPr>
        <p:spPr>
          <a:xfrm>
            <a:off x="311700" y="1152475"/>
            <a:ext cx="85206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https://github.com/karthikaS03/DomainFrontingDiscovery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Gather a list of CDNs and their subdomains (Manual process)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BunnyCDN =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xyz.bunnycdn.com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Gather Passive DNS Dataset (March 20, 2023 -&gt; March 30, 2023)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University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Tranco &amp; Active DNS Project</a:t>
            </a:r>
            <a:endParaRPr/>
          </a:p>
        </p:txBody>
      </p:sp>
      <p:pic>
        <p:nvPicPr>
          <p:cNvPr id="464" name="Google Shape;46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475" y="146750"/>
            <a:ext cx="1672950" cy="15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- 2023</a:t>
            </a:r>
            <a:endParaRPr/>
          </a:p>
        </p:txBody>
      </p:sp>
      <p:sp>
        <p:nvSpPr>
          <p:cNvPr id="470" name="Google Shape;470;p43"/>
          <p:cNvSpPr txBox="1"/>
          <p:nvPr>
            <p:ph idx="1" type="body"/>
          </p:nvPr>
        </p:nvSpPr>
        <p:spPr>
          <a:xfrm>
            <a:off x="311700" y="1152475"/>
            <a:ext cx="85206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Match Domains visited with CDN subdomains via CNAME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dogs.com</a:t>
            </a:r>
            <a:r>
              <a:rPr lang="en-GB"/>
              <a:t> -&gt;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dogs.bunnycdn.com</a:t>
            </a:r>
            <a:r>
              <a:rPr lang="en-GB"/>
              <a:t> -&gt; Asset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Crawl websites with Puppeteer to find Static CDN served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“/” not reliable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Crawler_module - find static assets (*.css / *.js)</a:t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550" y="146750"/>
            <a:ext cx="1215875" cy="11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Methodology - 2023</a:t>
            </a:r>
            <a:endParaRPr/>
          </a:p>
        </p:txBody>
      </p:sp>
      <p:sp>
        <p:nvSpPr>
          <p:cNvPr id="477" name="Google Shape;477;p44"/>
          <p:cNvSpPr txBox="1"/>
          <p:nvPr>
            <p:ph idx="1" type="body"/>
          </p:nvPr>
        </p:nvSpPr>
        <p:spPr>
          <a:xfrm>
            <a:off x="311700" y="1152475"/>
            <a:ext cx="85206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cross domain test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dogs.com</a:t>
            </a:r>
            <a:r>
              <a:rPr lang="en-GB"/>
              <a:t> - BunnyCDN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cats.com</a:t>
            </a:r>
            <a:r>
              <a:rPr lang="en-GB"/>
              <a:t> - BunnyCDN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Test host running being the same CDN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Sites!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fronting_tester_module</a:t>
            </a:r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475" y="146750"/>
            <a:ext cx="1672950" cy="15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475" y="225775"/>
            <a:ext cx="390615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052224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5"/>
          <p:cNvCxnSpPr/>
          <p:nvPr/>
        </p:nvCxnSpPr>
        <p:spPr>
          <a:xfrm>
            <a:off x="2047125" y="1115275"/>
            <a:ext cx="3404700" cy="63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5"/>
          <p:cNvCxnSpPr/>
          <p:nvPr/>
        </p:nvCxnSpPr>
        <p:spPr>
          <a:xfrm flipH="1" rot="10800000">
            <a:off x="2016100" y="1019800"/>
            <a:ext cx="3354900" cy="211200"/>
          </a:xfrm>
          <a:prstGeom prst="bentConnector3">
            <a:avLst>
              <a:gd fmla="val 31981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5"/>
          <p:cNvCxnSpPr/>
          <p:nvPr/>
        </p:nvCxnSpPr>
        <p:spPr>
          <a:xfrm>
            <a:off x="2333275" y="557650"/>
            <a:ext cx="3184500" cy="1020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5"/>
          <p:cNvSpPr/>
          <p:nvPr/>
        </p:nvSpPr>
        <p:spPr>
          <a:xfrm>
            <a:off x="5059600" y="284225"/>
            <a:ext cx="3643800" cy="1522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1350050" y="3045525"/>
            <a:ext cx="2013600" cy="940800"/>
          </a:xfrm>
          <a:prstGeom prst="wedgeRectCallout">
            <a:avLst>
              <a:gd fmla="val 201579" name="adj1"/>
              <a:gd fmla="val -17805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domain fronting still possible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(2023)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sp>
        <p:nvSpPr>
          <p:cNvPr id="495" name="Google Shape;49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https://github.com/copethomas/defcon-33-domain-fronting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https://github.com/copethomas/DomainFrontingDiscovery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u="sng"/>
              <a:t>Use ASN numbers instead of subdomains</a:t>
            </a:r>
            <a:endParaRPr b="1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www.lloydsbank.com</a:t>
            </a:r>
            <a:r>
              <a:rPr lang="en-GB"/>
              <a:t> -&gt; </a:t>
            </a:r>
            <a:r>
              <a:rPr lang="en-GB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s5933.cdn.lloydsbanking.com</a:t>
            </a:r>
            <a:r>
              <a:rPr lang="en-GB"/>
              <a:t> -&gt; Akamai address without using the Akamai subdomain (akamaiedge.net) </a:t>
            </a:r>
            <a:endParaRPr b="1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Gather a list of CDNs and their ASN (Manual Process, bit of a pain)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BunnyCDN = AS200325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lot can change in 2 years - CDN companies get bought and merged…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sp>
        <p:nvSpPr>
          <p:cNvPr id="501" name="Google Shape;50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ASN to IP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https://iptoasn.com</a:t>
            </a:r>
            <a:r>
              <a:rPr lang="en-GB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`go run cmd/cdn-asn-ip-map/main.go`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Gather Passive DNS Dataset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University networks  </a:t>
            </a:r>
            <a:r>
              <a:rPr lang="en-GB" sz="2200">
                <a:solidFill>
                  <a:schemeClr val="dk1"/>
                </a:solidFill>
              </a:rPr>
              <a:t>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Tranco &amp; Active DNS Project </a:t>
            </a:r>
            <a:r>
              <a:rPr lang="en-GB" sz="2200"/>
              <a:t>👻</a:t>
            </a:r>
            <a:r>
              <a:rPr lang="en-GB" sz="2200">
                <a:solidFill>
                  <a:schemeClr val="dk1"/>
                </a:solidFill>
              </a:rPr>
              <a:t>❌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sp>
        <p:nvSpPr>
          <p:cNvPr id="507" name="Google Shape;50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Gather a active DNS Dataset!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Use the https://tranco-list.eu/ - For the top 1 million domains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Resolve DNS using an array of global resolvers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Map </a:t>
            </a:r>
            <a:r>
              <a:rPr lang="en-GB">
                <a:solidFill>
                  <a:schemeClr val="dk1"/>
                </a:solidFill>
              </a:rPr>
              <a:t>the IP -&gt; ASN Range -&gt; CDN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`go run cmd/resolve/main.go`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Now I have a nice list of Website -&gt; CDN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8" name="Google Shape;508;p48" title="resolve_progress.png"/>
          <p:cNvPicPr preferRelativeResize="0"/>
          <p:nvPr/>
        </p:nvPicPr>
        <p:blipFill rotWithShape="1">
          <a:blip r:embed="rId3">
            <a:alphaModFix/>
          </a:blip>
          <a:srcRect b="79945" l="-1783" r="38303" t="2946"/>
          <a:stretch/>
        </p:blipFill>
        <p:spPr>
          <a:xfrm>
            <a:off x="98263" y="2958600"/>
            <a:ext cx="8786074" cy="14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sp>
        <p:nvSpPr>
          <p:cNvPr id="514" name="Google Shape;51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I’m not a web </a:t>
            </a:r>
            <a:r>
              <a:rPr lang="en-GB"/>
              <a:t>scraping</a:t>
            </a:r>
            <a:r>
              <a:rPr lang="en-GB"/>
              <a:t> expert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Web scraping is a pain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 would use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https://commoncrawl.org/</a:t>
            </a:r>
            <a:r>
              <a:rPr lang="en-GB"/>
              <a:t> next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1M domains 😬 -&gt; 100 per CDN 😅 41 different CDNs</a:t>
            </a:r>
            <a:endParaRPr/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200" y="2458678"/>
            <a:ext cx="6555450" cy="25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5" y="740000"/>
            <a:ext cx="6192501" cy="4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0"/>
          <p:cNvSpPr/>
          <p:nvPr/>
        </p:nvSpPr>
        <p:spPr>
          <a:xfrm>
            <a:off x="87475" y="4284000"/>
            <a:ext cx="4230000" cy="68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 txBox="1"/>
          <p:nvPr/>
        </p:nvSpPr>
        <p:spPr>
          <a:xfrm>
            <a:off x="6869300" y="906900"/>
            <a:ext cx="16905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Web </a:t>
            </a:r>
            <a:r>
              <a:rPr lang="en-GB" sz="1800">
                <a:solidFill>
                  <a:schemeClr val="lt2"/>
                </a:solidFill>
              </a:rPr>
              <a:t>Scraping</a:t>
            </a:r>
            <a:r>
              <a:rPr lang="en-GB" sz="1800">
                <a:solidFill>
                  <a:schemeClr val="lt2"/>
                </a:solidFill>
              </a:rPr>
              <a:t> time: ~1 Day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41 CDNS x ~100 each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8338" y="2795575"/>
            <a:ext cx="29432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8839199" cy="140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/>
          <p:nvPr/>
        </p:nvSpPr>
        <p:spPr>
          <a:xfrm>
            <a:off x="1908500" y="1766375"/>
            <a:ext cx="4879500" cy="29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51"/>
          <p:cNvCxnSpPr/>
          <p:nvPr/>
        </p:nvCxnSpPr>
        <p:spPr>
          <a:xfrm flipH="1" rot="10800000">
            <a:off x="2490525" y="2152025"/>
            <a:ext cx="257100" cy="1326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51"/>
          <p:cNvSpPr txBox="1"/>
          <p:nvPr/>
        </p:nvSpPr>
        <p:spPr>
          <a:xfrm>
            <a:off x="1617500" y="3580150"/>
            <a:ext cx="6354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All assets loaded on the page (including ones via a CDN)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916900" y="2050650"/>
            <a:ext cx="3627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sp>
        <p:nvSpPr>
          <p:cNvPr id="539" name="Google Shape;539;p52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Filter URLs for only static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tests cases for domains hosted behind the same CDN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 tests to see if domain fronting is </a:t>
            </a:r>
            <a:r>
              <a:rPr lang="en-GB"/>
              <a:t>successful</a:t>
            </a:r>
            <a:r>
              <a:rPr lang="en-GB"/>
              <a:t> for each test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`python FrontingTester.py batch`</a:t>
            </a:r>
            <a:endParaRPr/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061"/>
            <a:ext cx="9144000" cy="13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300" y="3916834"/>
            <a:ext cx="9143999" cy="135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Replicating the Research - 2025</a:t>
            </a:r>
            <a:endParaRPr/>
          </a:p>
        </p:txBody>
      </p:sp>
      <p:pic>
        <p:nvPicPr>
          <p:cNvPr id="547" name="Google Shape;547;p53" title="Screenshot_2025-08-02_14-53-00.png"/>
          <p:cNvPicPr preferRelativeResize="0"/>
          <p:nvPr/>
        </p:nvPicPr>
        <p:blipFill rotWithShape="1">
          <a:blip r:embed="rId3">
            <a:alphaModFix/>
          </a:blip>
          <a:srcRect b="0" l="0" r="48817" t="0"/>
          <a:stretch/>
        </p:blipFill>
        <p:spPr>
          <a:xfrm>
            <a:off x="76200" y="940798"/>
            <a:ext cx="4915400" cy="40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3"/>
          <p:cNvSpPr txBox="1"/>
          <p:nvPr/>
        </p:nvSpPr>
        <p:spPr>
          <a:xfrm>
            <a:off x="5241900" y="1644500"/>
            <a:ext cx="34380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41 different CDNs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2371 Domains X 2+ test cases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Took about ~3 Days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Testing each Site &amp; CDN for domain fronting support…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49" name="Google Shape;549;p53"/>
          <p:cNvSpPr/>
          <p:nvPr/>
        </p:nvSpPr>
        <p:spPr>
          <a:xfrm>
            <a:off x="5353300" y="3891475"/>
            <a:ext cx="3326700" cy="9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download 6GB test results </a:t>
            </a:r>
            <a:r>
              <a:rPr lang="en-GB"/>
              <a:t>available</a:t>
            </a:r>
            <a:r>
              <a:rPr lang="en-GB"/>
              <a:t> on </a:t>
            </a:r>
            <a:r>
              <a:rPr lang="en-GB"/>
              <a:t>Git Repo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Results!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Results!</a:t>
            </a:r>
            <a:endParaRPr/>
          </a:p>
        </p:txBody>
      </p:sp>
      <p:pic>
        <p:nvPicPr>
          <p:cNvPr id="560" name="Google Shape;5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75" y="1434025"/>
            <a:ext cx="3276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5"/>
          <p:cNvSpPr txBox="1"/>
          <p:nvPr/>
        </p:nvSpPr>
        <p:spPr>
          <a:xfrm>
            <a:off x="2605600" y="3871100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✅</a:t>
            </a:r>
            <a:endParaRPr sz="600"/>
          </a:p>
        </p:txBody>
      </p:sp>
      <p:sp>
        <p:nvSpPr>
          <p:cNvPr id="562" name="Google Shape;562;p55"/>
          <p:cNvSpPr txBox="1"/>
          <p:nvPr/>
        </p:nvSpPr>
        <p:spPr>
          <a:xfrm>
            <a:off x="2554975" y="2581975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✅</a:t>
            </a:r>
            <a:endParaRPr sz="600"/>
          </a:p>
        </p:txBody>
      </p:sp>
      <p:sp>
        <p:nvSpPr>
          <p:cNvPr id="563" name="Google Shape;563;p55"/>
          <p:cNvSpPr txBox="1"/>
          <p:nvPr/>
        </p:nvSpPr>
        <p:spPr>
          <a:xfrm>
            <a:off x="2470500" y="2829125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✅</a:t>
            </a:r>
            <a:endParaRPr sz="600"/>
          </a:p>
        </p:txBody>
      </p:sp>
      <p:sp>
        <p:nvSpPr>
          <p:cNvPr id="564" name="Google Shape;564;p55"/>
          <p:cNvSpPr txBox="1"/>
          <p:nvPr/>
        </p:nvSpPr>
        <p:spPr>
          <a:xfrm>
            <a:off x="3049250" y="3563575"/>
            <a:ext cx="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✅</a:t>
            </a:r>
            <a:endParaRPr sz="600"/>
          </a:p>
        </p:txBody>
      </p:sp>
      <p:sp>
        <p:nvSpPr>
          <p:cNvPr id="565" name="Google Shape;565;p55"/>
          <p:cNvSpPr txBox="1"/>
          <p:nvPr/>
        </p:nvSpPr>
        <p:spPr>
          <a:xfrm>
            <a:off x="3671750" y="1346050"/>
            <a:ext cx="5442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9/41 CDNs tested support domain fronting = 21.9%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66" name="Google Shape;566;p55"/>
          <p:cNvSpPr txBox="1"/>
          <p:nvPr/>
        </p:nvSpPr>
        <p:spPr>
          <a:xfrm>
            <a:off x="4649450" y="2571750"/>
            <a:ext cx="4257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Many CDNs tested in 2023 have not changed their support</a:t>
            </a:r>
            <a:endParaRPr sz="1800">
              <a:solidFill>
                <a:schemeClr val="lt2"/>
              </a:solidFill>
            </a:endParaRPr>
          </a:p>
        </p:txBody>
      </p:sp>
      <p:cxnSp>
        <p:nvCxnSpPr>
          <p:cNvPr id="567" name="Google Shape;567;p55"/>
          <p:cNvCxnSpPr>
            <a:stCxn id="566" idx="1"/>
            <a:endCxn id="562" idx="3"/>
          </p:cNvCxnSpPr>
          <p:nvPr/>
        </p:nvCxnSpPr>
        <p:spPr>
          <a:xfrm rot="10800000">
            <a:off x="3177350" y="2782200"/>
            <a:ext cx="1472100" cy="318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5"/>
          <p:cNvCxnSpPr>
            <a:stCxn id="566" idx="1"/>
            <a:endCxn id="563" idx="3"/>
          </p:cNvCxnSpPr>
          <p:nvPr/>
        </p:nvCxnSpPr>
        <p:spPr>
          <a:xfrm rot="10800000">
            <a:off x="3093050" y="3029100"/>
            <a:ext cx="1556400" cy="7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5"/>
          <p:cNvCxnSpPr>
            <a:stCxn id="566" idx="1"/>
          </p:cNvCxnSpPr>
          <p:nvPr/>
        </p:nvCxnSpPr>
        <p:spPr>
          <a:xfrm flipH="1">
            <a:off x="3546350" y="3100200"/>
            <a:ext cx="1103100" cy="60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55"/>
          <p:cNvCxnSpPr>
            <a:stCxn id="566" idx="1"/>
            <a:endCxn id="561" idx="3"/>
          </p:cNvCxnSpPr>
          <p:nvPr/>
        </p:nvCxnSpPr>
        <p:spPr>
          <a:xfrm flipH="1">
            <a:off x="3228050" y="3100200"/>
            <a:ext cx="1421400" cy="97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55"/>
          <p:cNvSpPr txBox="1"/>
          <p:nvPr/>
        </p:nvSpPr>
        <p:spPr>
          <a:xfrm>
            <a:off x="4547925" y="4026825"/>
            <a:ext cx="3979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Domain Fronting is still very possible!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2023 vs 2025</a:t>
            </a:r>
            <a:endParaRPr/>
          </a:p>
        </p:txBody>
      </p:sp>
      <p:sp>
        <p:nvSpPr>
          <p:cNvPr id="577" name="Google Shape;57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Testing for domain fronting can be difficult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Testing </a:t>
            </a:r>
            <a:r>
              <a:rPr lang="en-GB" sz="1900"/>
              <a:t>methodology</a:t>
            </a:r>
            <a:r>
              <a:rPr lang="en-GB" sz="1900"/>
              <a:t> is </a:t>
            </a:r>
            <a:r>
              <a:rPr lang="en-GB" sz="1900"/>
              <a:t>not</a:t>
            </a:r>
            <a:r>
              <a:rPr lang="en-GB" sz="1900"/>
              <a:t> perfect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Does not take into account CDN ToS and “grandfather” accounts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 u="sng"/>
              <a:t>Domain fronting is still possible across a selection of CDNs</a:t>
            </a:r>
            <a:endParaRPr sz="1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583" name="Google Shape;58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“Classic Domain Fronting” still works!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is more than 1 way to hide your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Every CDN has their quirks!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CDNs are consolidating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Many from 2023 no longer </a:t>
            </a:r>
            <a:r>
              <a:rPr lang="en-GB"/>
              <a:t>exist or have merged with other CDNs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Luck, Have Fun!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589" name="Google Shape;58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Any questions?</a:t>
            </a:r>
            <a:endParaRPr/>
          </a:p>
        </p:txBody>
      </p:sp>
      <p:pic>
        <p:nvPicPr>
          <p:cNvPr id="590" name="Google Shape;590;p58" title="70c75419077973df48e5e850af436a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500" y="1059275"/>
            <a:ext cx="1901148" cy="190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8" title="1dcf8d15618a9c82009c2184c91ebe8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450" y="3104600"/>
            <a:ext cx="2009251" cy="20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8"/>
          <p:cNvSpPr txBox="1"/>
          <p:nvPr/>
        </p:nvSpPr>
        <p:spPr>
          <a:xfrm>
            <a:off x="4112050" y="1205825"/>
            <a:ext cx="1726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My Website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4160250" y="4336800"/>
            <a:ext cx="1726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 me on Linkedin -&gt;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3343375" y="2905738"/>
            <a:ext cx="17262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&lt;- Slides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58" title="d4809ffe5b179c424f1707241eb5ec8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725" y="1648650"/>
            <a:ext cx="3083651" cy="308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r>
              <a:rPr lang="en-GB"/>
              <a:t>: Network Artifacts </a:t>
            </a:r>
            <a:endParaRPr/>
          </a:p>
        </p:txBody>
      </p:sp>
      <p:pic>
        <p:nvPicPr>
          <p:cNvPr id="85" name="Google Shape;85;p17" title="spider-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50" y="2652450"/>
            <a:ext cx="1337500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icon. Filled server icon for website design and mobile, app development. server icon from filled essential compilation collection isolated on black background. (provided by Getty Images)" id="86" name="Google Shape;86;p17"/>
          <p:cNvPicPr preferRelativeResize="0"/>
          <p:nvPr/>
        </p:nvPicPr>
        <p:blipFill rotWithShape="1">
          <a:blip r:embed="rId4">
            <a:alphaModFix/>
          </a:blip>
          <a:srcRect b="22167" l="25366" r="23696" t="23830"/>
          <a:stretch/>
        </p:blipFill>
        <p:spPr>
          <a:xfrm>
            <a:off x="2153675" y="957375"/>
            <a:ext cx="781276" cy="8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7018150" y="3363825"/>
            <a:ext cx="119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😈</a:t>
            </a:r>
            <a:endParaRPr sz="6000"/>
          </a:p>
        </p:txBody>
      </p:sp>
      <p:cxnSp>
        <p:nvCxnSpPr>
          <p:cNvPr id="88" name="Google Shape;88;p17"/>
          <p:cNvCxnSpPr/>
          <p:nvPr/>
        </p:nvCxnSpPr>
        <p:spPr>
          <a:xfrm flipH="1" rot="10800000">
            <a:off x="697050" y="1342775"/>
            <a:ext cx="1379400" cy="110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7"/>
          <p:cNvCxnSpPr/>
          <p:nvPr/>
        </p:nvCxnSpPr>
        <p:spPr>
          <a:xfrm flipH="1">
            <a:off x="1342625" y="1782975"/>
            <a:ext cx="763200" cy="741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7"/>
          <p:cNvSpPr txBox="1"/>
          <p:nvPr/>
        </p:nvSpPr>
        <p:spPr>
          <a:xfrm rot="-2186188">
            <a:off x="307964" y="1555034"/>
            <a:ext cx="1760810" cy="4181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Q: 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 rot="-2905249">
            <a:off x="1412785" y="1995714"/>
            <a:ext cx="1286965" cy="609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A: 5.6.7.8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 rot="429815">
            <a:off x="1746878" y="2958087"/>
            <a:ext cx="4975034" cy="11668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TCP: 5.6.7.8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TLS SNI: evil.com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 Host: evil.com</a:t>
            </a:r>
            <a:endParaRPr sz="1000"/>
          </a:p>
        </p:txBody>
      </p:sp>
      <p:sp>
        <p:nvSpPr>
          <p:cNvPr id="93" name="Google Shape;93;p17"/>
          <p:cNvSpPr txBox="1"/>
          <p:nvPr/>
        </p:nvSpPr>
        <p:spPr>
          <a:xfrm>
            <a:off x="7194950" y="2983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evil.com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7065900" y="4424425"/>
            <a:ext cx="1247400" cy="5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server, etc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987438" y="1122625"/>
            <a:ext cx="3672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IP Address</a:t>
            </a:r>
            <a:r>
              <a:rPr lang="en-GB" sz="1200">
                <a:solidFill>
                  <a:srgbClr val="FF0000"/>
                </a:solidFill>
              </a:rPr>
              <a:t> - Leaks “evil” host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DNS Query (Plain Text) - Leaks “evil” host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lang="en-GB" sz="1200">
                <a:solidFill>
                  <a:srgbClr val="FF0000"/>
                </a:solidFill>
              </a:rPr>
              <a:t>TLS SNI (Plain Text) - Leaks “evil” host</a:t>
            </a:r>
            <a:endParaRPr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200"/>
              <a:buChar char="●"/>
            </a:pPr>
            <a:r>
              <a:rPr lang="en-GB" sz="1200">
                <a:solidFill>
                  <a:srgbClr val="00FF00"/>
                </a:solidFill>
              </a:rPr>
              <a:t>HTTP Host (Remains Encrypted)</a:t>
            </a:r>
            <a:endParaRPr sz="1200">
              <a:solidFill>
                <a:srgbClr val="00FF00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7541675" y="1249375"/>
            <a:ext cx="1078800" cy="828300"/>
          </a:xfrm>
          <a:prstGeom prst="wedgeRectCallout">
            <a:avLst>
              <a:gd fmla="val -229716" name="adj1"/>
              <a:gd fmla="val -4886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Defenders can detect and block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4649238" y="2390325"/>
            <a:ext cx="2193900" cy="741000"/>
          </a:xfrm>
          <a:prstGeom prst="wedgeRectCallout">
            <a:avLst>
              <a:gd fmla="val 14830" name="adj1"/>
              <a:gd fmla="val -12997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Allows States to block access to specific websites / services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2916900" y="2050650"/>
            <a:ext cx="3627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popular solution: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Fronting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2916900" y="2050650"/>
            <a:ext cx="36276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“Domain Fronting”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Fronting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“</a:t>
            </a:r>
            <a:r>
              <a:rPr lang="en-GB"/>
              <a:t>Domain fronting is a technique used to conceal the true destination of network traffic by disguising it as traffic to a different domain, by abusing both hosts being hosted behind the same </a:t>
            </a:r>
            <a:r>
              <a:rPr b="1" lang="en-GB" u="sng"/>
              <a:t>CDN</a:t>
            </a:r>
            <a:r>
              <a:rPr lang="en-GB"/>
              <a:t> (Content Delivery Network) Service.”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717375" y="3316200"/>
            <a:ext cx="2883000" cy="1252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Legitimate </a:t>
            </a:r>
            <a:r>
              <a:rPr lang="en-GB"/>
              <a:t>Use Cases</a:t>
            </a:r>
            <a:r>
              <a:rPr lang="en-GB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Censorship bypass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(Telegram / Signal / Tor Bridge)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307925" y="3316200"/>
            <a:ext cx="2883000" cy="1252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Malicious</a:t>
            </a:r>
            <a:r>
              <a:rPr lang="en-GB"/>
              <a:t> Use Cases: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Hiding C2 Traffic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 (Content Delivery Network)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/>
              <a:t>A Content Delivery Network (CDN) is a collection of globally distributed servers that speed up web content delivery by serving it from locations closer to users, thereby reducing load times and enhancing reliability</a:t>
            </a:r>
            <a:r>
              <a:rPr lang="en-GB"/>
              <a:t>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Laptop with user vector, Social media filled editable stroke icon (provided by Getty Images)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575" y="3970825"/>
            <a:ext cx="681600" cy="6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/>
          <p:nvPr/>
        </p:nvCxnSpPr>
        <p:spPr>
          <a:xfrm>
            <a:off x="1239576" y="4258876"/>
            <a:ext cx="1333800" cy="47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6" name="Google Shape;126;p21"/>
          <p:cNvGrpSpPr/>
          <p:nvPr/>
        </p:nvGrpSpPr>
        <p:grpSpPr>
          <a:xfrm>
            <a:off x="67675" y="3501075"/>
            <a:ext cx="1095775" cy="1366050"/>
            <a:chOff x="67675" y="2891475"/>
            <a:chExt cx="1095775" cy="1366050"/>
          </a:xfrm>
        </p:grpSpPr>
        <p:pic>
          <p:nvPicPr>
            <p:cNvPr descr="server icon. Filled server icon for website design and mobile, app development. server icon from filled development collection isolated on black background. (provided by Getty Images)" id="127" name="Google Shape;127;p21"/>
            <p:cNvPicPr preferRelativeResize="0"/>
            <p:nvPr/>
          </p:nvPicPr>
          <p:blipFill rotWithShape="1">
            <a:blip r:embed="rId4">
              <a:alphaModFix/>
            </a:blip>
            <a:srcRect b="25639" l="26251" r="26804" t="27418"/>
            <a:stretch/>
          </p:blipFill>
          <p:spPr>
            <a:xfrm>
              <a:off x="67675" y="2891475"/>
              <a:ext cx="681600" cy="68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" name="Google Shape;128;p21"/>
            <p:cNvGrpSpPr/>
            <p:nvPr/>
          </p:nvGrpSpPr>
          <p:grpSpPr>
            <a:xfrm>
              <a:off x="373249" y="3177825"/>
              <a:ext cx="790201" cy="1079700"/>
              <a:chOff x="549199" y="2961250"/>
              <a:chExt cx="790201" cy="1079700"/>
            </a:xfrm>
          </p:grpSpPr>
          <p:pic>
            <p:nvPicPr>
              <p:cNvPr descr="Cute fox sleeps. Raster illustration in flat cartoon style on white background (provided by Getty Images)" id="129" name="Google Shape;129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199" y="2961250"/>
                <a:ext cx="790127" cy="7905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0" name="Google Shape;130;p21"/>
              <p:cNvSpPr txBox="1"/>
              <p:nvPr/>
            </p:nvSpPr>
            <p:spPr>
              <a:xfrm>
                <a:off x="549200" y="3751750"/>
                <a:ext cx="7902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2"/>
                    </a:solidFill>
                  </a:rPr>
                  <a:t>fox.</a:t>
                </a:r>
                <a:r>
                  <a:rPr lang="en-GB" sz="1200">
                    <a:solidFill>
                      <a:schemeClr val="lt2"/>
                    </a:solidFill>
                  </a:rPr>
                  <a:t>jpg</a:t>
                </a:r>
                <a:endParaRPr sz="1200"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131" name="Google Shape;131;p21"/>
          <p:cNvSpPr txBox="1"/>
          <p:nvPr/>
        </p:nvSpPr>
        <p:spPr>
          <a:xfrm>
            <a:off x="1455075" y="4401300"/>
            <a:ext cx="859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112ms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Laptop with user vector, Social media filled editable stroke icon (provided by Getty Images)"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275" y="3909137"/>
            <a:ext cx="681600" cy="68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1"/>
          <p:cNvGrpSpPr/>
          <p:nvPr/>
        </p:nvGrpSpPr>
        <p:grpSpPr>
          <a:xfrm>
            <a:off x="4957525" y="3536650"/>
            <a:ext cx="1095775" cy="1366050"/>
            <a:chOff x="67675" y="2891475"/>
            <a:chExt cx="1095775" cy="1366050"/>
          </a:xfrm>
        </p:grpSpPr>
        <p:pic>
          <p:nvPicPr>
            <p:cNvPr descr="server icon. Filled server icon for website design and mobile, app development. server icon from filled development collection isolated on black background. (provided by Getty Images)" id="134" name="Google Shape;134;p21"/>
            <p:cNvPicPr preferRelativeResize="0"/>
            <p:nvPr/>
          </p:nvPicPr>
          <p:blipFill rotWithShape="1">
            <a:blip r:embed="rId4">
              <a:alphaModFix/>
            </a:blip>
            <a:srcRect b="25639" l="26251" r="26804" t="27418"/>
            <a:stretch/>
          </p:blipFill>
          <p:spPr>
            <a:xfrm>
              <a:off x="67675" y="2891475"/>
              <a:ext cx="681600" cy="681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5" name="Google Shape;135;p21"/>
            <p:cNvGrpSpPr/>
            <p:nvPr/>
          </p:nvGrpSpPr>
          <p:grpSpPr>
            <a:xfrm>
              <a:off x="373249" y="3177825"/>
              <a:ext cx="790201" cy="1079700"/>
              <a:chOff x="549199" y="2961250"/>
              <a:chExt cx="790201" cy="1079700"/>
            </a:xfrm>
          </p:grpSpPr>
          <p:pic>
            <p:nvPicPr>
              <p:cNvPr descr="Cute fox sleeps. Raster illustration in flat cartoon style on white background (provided by Getty Images)" id="136" name="Google Shape;136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9199" y="2961250"/>
                <a:ext cx="790127" cy="7905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" name="Google Shape;137;p21"/>
              <p:cNvSpPr txBox="1"/>
              <p:nvPr/>
            </p:nvSpPr>
            <p:spPr>
              <a:xfrm>
                <a:off x="549200" y="3751750"/>
                <a:ext cx="7902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2"/>
                    </a:solidFill>
                  </a:rPr>
                  <a:t>fox.jpg</a:t>
                </a:r>
                <a:endParaRPr sz="1200">
                  <a:solidFill>
                    <a:schemeClr val="lt2"/>
                  </a:solidFill>
                </a:endParaRPr>
              </a:p>
            </p:txBody>
          </p:sp>
        </p:grpSp>
      </p:grpSp>
      <p:sp>
        <p:nvSpPr>
          <p:cNvPr id="138" name="Google Shape;138;p21"/>
          <p:cNvSpPr txBox="1"/>
          <p:nvPr/>
        </p:nvSpPr>
        <p:spPr>
          <a:xfrm>
            <a:off x="7725550" y="4419150"/>
            <a:ext cx="859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</a:rPr>
              <a:t>12ms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descr="a stack of servers with a blue cloud between them (provided by Tenor)"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9175" y="3424875"/>
            <a:ext cx="490825" cy="49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4725" y="4004525"/>
            <a:ext cx="490825" cy="49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ck of servers with a blue cloud between them (provided by Tenor)"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025" y="4560175"/>
            <a:ext cx="490825" cy="4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1"/>
          <p:cNvCxnSpPr>
            <a:endCxn id="139" idx="1"/>
          </p:cNvCxnSpPr>
          <p:nvPr/>
        </p:nvCxnSpPr>
        <p:spPr>
          <a:xfrm flipH="1" rot="10800000">
            <a:off x="5980675" y="3670287"/>
            <a:ext cx="658500" cy="578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>
            <a:stCxn id="136" idx="3"/>
            <a:endCxn id="141" idx="0"/>
          </p:cNvCxnSpPr>
          <p:nvPr/>
        </p:nvCxnSpPr>
        <p:spPr>
          <a:xfrm>
            <a:off x="6053226" y="4218251"/>
            <a:ext cx="872100" cy="3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1"/>
          <p:cNvCxnSpPr>
            <a:stCxn id="136" idx="3"/>
            <a:endCxn id="140" idx="1"/>
          </p:cNvCxnSpPr>
          <p:nvPr/>
        </p:nvCxnSpPr>
        <p:spPr>
          <a:xfrm>
            <a:off x="6053226" y="4218251"/>
            <a:ext cx="1181400" cy="31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1"/>
          <p:cNvCxnSpPr>
            <a:stCxn id="140" idx="3"/>
            <a:endCxn id="132" idx="1"/>
          </p:cNvCxnSpPr>
          <p:nvPr/>
        </p:nvCxnSpPr>
        <p:spPr>
          <a:xfrm>
            <a:off x="7725550" y="4249937"/>
            <a:ext cx="553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779550" y="2411075"/>
            <a:ext cx="75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“Host your website behind us and we’ll make it faster and more secure”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Popular vendors: Cloudflare, Fastly, Bunny.net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